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9" r:id="rId3"/>
    <p:sldId id="260" r:id="rId4"/>
    <p:sldId id="364" r:id="rId5"/>
    <p:sldId id="261" r:id="rId6"/>
    <p:sldId id="344" r:id="rId7"/>
    <p:sldId id="369" r:id="rId8"/>
    <p:sldId id="370" r:id="rId9"/>
    <p:sldId id="377" r:id="rId10"/>
    <p:sldId id="378" r:id="rId11"/>
    <p:sldId id="379" r:id="rId12"/>
    <p:sldId id="380" r:id="rId13"/>
    <p:sldId id="382" r:id="rId14"/>
    <p:sldId id="381" r:id="rId15"/>
    <p:sldId id="383" r:id="rId16"/>
    <p:sldId id="386" r:id="rId17"/>
    <p:sldId id="431" r:id="rId18"/>
    <p:sldId id="345" r:id="rId19"/>
    <p:sldId id="387" r:id="rId20"/>
    <p:sldId id="388" r:id="rId21"/>
    <p:sldId id="389" r:id="rId22"/>
    <p:sldId id="375" r:id="rId23"/>
    <p:sldId id="390" r:id="rId24"/>
    <p:sldId id="391" r:id="rId25"/>
    <p:sldId id="395" r:id="rId26"/>
    <p:sldId id="397" r:id="rId27"/>
    <p:sldId id="398" r:id="rId28"/>
    <p:sldId id="399" r:id="rId29"/>
    <p:sldId id="402" r:id="rId30"/>
    <p:sldId id="400" r:id="rId31"/>
    <p:sldId id="403" r:id="rId32"/>
    <p:sldId id="404" r:id="rId33"/>
    <p:sldId id="406" r:id="rId34"/>
    <p:sldId id="411" r:id="rId35"/>
    <p:sldId id="412" r:id="rId36"/>
    <p:sldId id="414" r:id="rId37"/>
    <p:sldId id="413" r:id="rId38"/>
    <p:sldId id="376" r:id="rId39"/>
    <p:sldId id="415" r:id="rId40"/>
    <p:sldId id="416" r:id="rId41"/>
    <p:sldId id="418" r:id="rId42"/>
    <p:sldId id="419" r:id="rId43"/>
    <p:sldId id="420" r:id="rId44"/>
    <p:sldId id="343" r:id="rId45"/>
  </p:sldIdLst>
  <p:sldSz cx="12192000" cy="6858000"/>
  <p:notesSz cx="679767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112" d="100"/>
          <a:sy n="112" d="100"/>
        </p:scale>
        <p:origin x="-96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2234-35E4-43AA-BD41-A8AD9283A7AE}" type="datetimeFigureOut">
              <a:rPr lang="ru-RU" smtClean="0"/>
              <a:pPr/>
              <a:t>01.04.2021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DE36-7E5B-4CA9-AC30-F0E4353D128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7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0E75-B3D0-4101-B0AF-AC83194F532D}" type="datetimeFigureOut">
              <a:rPr lang="ru-RU" smtClean="0"/>
              <a:pPr/>
              <a:t>01.04.2021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20EC-3E8D-46BA-95FD-E545E3B3E5E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4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7BB-C4E3-40FD-A900-4D4F70EC2301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5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4B27-C341-46E9-BE6A-AC055ADE050F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D925-3014-43FD-BBB8-1E7424215A16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3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8D2E-565E-4B91-AA9E-14245906B9B0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0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0D5-6DD9-4B44-A986-B6A5694FE9F6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FB38-CD4C-4E40-A504-11BF0E6F089A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7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F580-38C4-4984-8498-DD2C2572F842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15EE-4888-49B0-893A-A39F3D6D9DDB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82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C37D-E4A2-49E4-BC50-025F6D69BE1D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42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5C3C-1B66-451C-AE40-5E28FDF5290D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7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1734-E700-41A0-B6ED-0695847A3F6D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3D36-649A-4072-90FD-EF603546334F}" type="datetime1">
              <a:rPr lang="ru-RU" smtClean="0"/>
              <a:pPr/>
              <a:t>01.04.2021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24-36EB-43D3-A9B9-23DB6C3B6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0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4447" y="191161"/>
            <a:ext cx="11605845" cy="1655762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ДОНСКОЙ ГОСУДАРСТВЕННЫЙ ТЕХНИЧЕСКИЙ УНИВЕРСИТЕТ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6155" y="1668780"/>
            <a:ext cx="11605845" cy="3190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 b="1" dirty="0">
                <a:solidFill>
                  <a:srgbClr val="FF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ВОЕННЫЙ УЧЕБНЫЙ ЦЕНТР</a:t>
            </a:r>
          </a:p>
          <a:p>
            <a:endParaRPr lang="ru-RU" sz="5400" b="1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5400" b="1" dirty="0">
                <a:solidFill>
                  <a:srgbClr val="FFFF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ОБЩЕВОЕННОЙ ПОДГОТОВКИ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343401" y="5703032"/>
            <a:ext cx="3727938" cy="115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Ростов-на-Дону 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</a:p>
        </p:txBody>
      </p:sp>
    </p:spTree>
    <p:extLst>
      <p:ext uri="{BB962C8B-B14F-4D97-AF65-F5344CB8AC3E}">
        <p14:creationId xmlns:p14="http://schemas.microsoft.com/office/powerpoint/2010/main" val="22210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3">
        <p:split orient="vert"/>
      </p:transition>
    </mc:Choice>
    <mc:Fallback xmlns="">
      <p:transition spd="slow" advTm="6953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Учебно-материальная база с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лужбы войск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61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096674" y="1378508"/>
            <a:ext cx="5787851" cy="12744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учебно-материальной базе службы войск относятся: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05927" y="3164324"/>
            <a:ext cx="4428146" cy="132261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Караульный городок для подготовки личного состава к несению службы с классом для теорети­ческой подготовки караул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87408" y="4573371"/>
            <a:ext cx="4522149" cy="10899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Класс в учебном корпусе для изучения положений воинских уставов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05927" y="5768057"/>
            <a:ext cx="4522149" cy="8990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Места для практических занятий и инструктажа лиц суточного наряда (кроме караула)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204105" y="4662435"/>
            <a:ext cx="4813723" cy="20972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Военные городки, казармы, парки, столовые, склады для проведения показных и инструкторско-методических занятий с командирами подразделений, их заместителями, начальниками служб, складов, старшинами подразделений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204105" y="3164324"/>
            <a:ext cx="4813723" cy="137808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Охраняемые объекты и посты для проведения показных занятий с начальниками родов войск, служб и объектов и офицерами штаба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739033"/>
            <a:ext cx="1948441" cy="39281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67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606" y="2445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служба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-28870" y="1231112"/>
            <a:ext cx="6037783" cy="37593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marR="12700" indent="368300">
              <a:lnSpc>
                <a:spcPts val="2400"/>
              </a:lnSpc>
            </a:pP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служба -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постоянно проводимых в воинской части (подразделении) мероприятий по поддержанию внутреннего порядка и воинской дисциплины, обеспечению постоян­ной готовности, условий быта и учебы личного состава, контроля за строгим выполнением им общих, должностных и специальных обязанностей, а также организованному выполнению других задач в повседневной деятельности войск (сил) и сохранения здоровья военнослужащих.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8B59831-3154-40EE-9A8A-DB8A7F664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913" y="2035137"/>
            <a:ext cx="6183087" cy="48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служба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028308" y="1449634"/>
            <a:ext cx="5787851" cy="12744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ОРГАНИЗАЦИЯ И РУКОВОДСТВО ВНУТРЕННЕЙ СЛУЖБЫ ВКЛЮЧАЕТ: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72499" y="3277990"/>
            <a:ext cx="4665639" cy="5622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азмещение военнослужащих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74174" y="3890819"/>
            <a:ext cx="4665639" cy="6924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Распределение времени и установление повседневного порядка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15574" y="5289229"/>
            <a:ext cx="4722564" cy="87003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Подбор суточного наряда, его подготовку и контроль за несением службы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204103" y="5012207"/>
            <a:ext cx="4813723" cy="8918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Учет личного состава, вооружения, боеприпасов и других материальных средств, их хранение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15574" y="6209881"/>
            <a:ext cx="4747142" cy="60061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Сохранение и укрепление здоровья военнослужащих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739033"/>
            <a:ext cx="1948441" cy="39281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174176" y="4676966"/>
            <a:ext cx="4665638" cy="5185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Определение порядка подъема по тревоге</a:t>
            </a:r>
          </a:p>
        </p:txBody>
      </p:sp>
      <p:sp>
        <p:nvSpPr>
          <p:cNvPr id="19" name="Скругленный прямоугольник 19">
            <a:extLst>
              <a:ext uri="{FF2B5EF4-FFF2-40B4-BE49-F238E27FC236}">
                <a16:creationId xmlns:a16="http://schemas.microsoft.com/office/drawing/2014/main" xmlns="" id="{532A1276-D4A9-4B13-A12E-A52DE4DA01D1}"/>
              </a:ext>
            </a:extLst>
          </p:cNvPr>
          <p:cNvSpPr/>
          <p:nvPr/>
        </p:nvSpPr>
        <p:spPr>
          <a:xfrm>
            <a:off x="7204103" y="4087491"/>
            <a:ext cx="4813723" cy="8365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Определение порядка питания военнослужащих и организацию банно-прачечного обслуживания</a:t>
            </a: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84149" y="5983242"/>
            <a:ext cx="4813723" cy="80573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Внутреннюю службу в парках, на полигонах, в лагерях, при перевозках войск</a:t>
            </a: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7204103" y="3206076"/>
            <a:ext cx="4813723" cy="83659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Организацию противопожарной защиты и  охрану окружающей среды</a:t>
            </a:r>
          </a:p>
        </p:txBody>
      </p:sp>
    </p:spTree>
    <p:extLst>
      <p:ext uri="{BB962C8B-B14F-4D97-AF65-F5344CB8AC3E}">
        <p14:creationId xmlns:p14="http://schemas.microsoft.com/office/powerpoint/2010/main" val="285819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677696" y="1316646"/>
            <a:ext cx="4953837" cy="10526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ПОМЕЩЕНИЯ </a:t>
            </a:r>
          </a:p>
          <a:p>
            <a:pPr algn="ctr"/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РАЗМЕЩЕНИЯ РОТЫ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72499" y="3277990"/>
            <a:ext cx="4665639" cy="5622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пальное помещение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56050" y="3890818"/>
            <a:ext cx="4665639" cy="4647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досуга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31746" y="4965103"/>
            <a:ext cx="4665640" cy="51538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для хранения оружия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184148" y="4542062"/>
            <a:ext cx="4813723" cy="4970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(место) для курения и чистки обуви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31413" y="5550930"/>
            <a:ext cx="4665640" cy="60061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(место) для чистки оружия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542233"/>
            <a:ext cx="1948441" cy="41249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156050" y="4401052"/>
            <a:ext cx="4665638" cy="5185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Канцелярия роты</a:t>
            </a:r>
          </a:p>
        </p:txBody>
      </p:sp>
      <p:sp>
        <p:nvSpPr>
          <p:cNvPr id="19" name="Скругленный прямоугольник 19">
            <a:extLst>
              <a:ext uri="{FF2B5EF4-FFF2-40B4-BE49-F238E27FC236}">
                <a16:creationId xmlns:a16="http://schemas.microsoft.com/office/drawing/2014/main" xmlns="" id="{532A1276-D4A9-4B13-A12E-A52DE4DA01D1}"/>
              </a:ext>
            </a:extLst>
          </p:cNvPr>
          <p:cNvSpPr/>
          <p:nvPr/>
        </p:nvSpPr>
        <p:spPr>
          <a:xfrm>
            <a:off x="7183815" y="3876363"/>
            <a:ext cx="4813723" cy="597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Кладовая для хранения имущества роты и личных вещей в/с</a:t>
            </a: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224440" y="5120434"/>
            <a:ext cx="4813723" cy="4970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Сушилка для обмундирования и обуви</a:t>
            </a: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7183814" y="3289879"/>
            <a:ext cx="4813723" cy="49705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бытового обслуживания</a:t>
            </a:r>
          </a:p>
        </p:txBody>
      </p:sp>
      <p:sp>
        <p:nvSpPr>
          <p:cNvPr id="24" name="Скругленный прямоугольник 19">
            <a:extLst>
              <a:ext uri="{FF2B5EF4-FFF2-40B4-BE49-F238E27FC236}">
                <a16:creationId xmlns:a16="http://schemas.microsoft.com/office/drawing/2014/main" xmlns="" id="{D2368F36-B5C0-4961-B12F-9A5F19CC8B51}"/>
              </a:ext>
            </a:extLst>
          </p:cNvPr>
          <p:cNvSpPr/>
          <p:nvPr/>
        </p:nvSpPr>
        <p:spPr>
          <a:xfrm>
            <a:off x="131413" y="6182635"/>
            <a:ext cx="4665640" cy="60061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(место) для спортивных занятий</a:t>
            </a:r>
          </a:p>
        </p:txBody>
      </p:sp>
      <p:sp>
        <p:nvSpPr>
          <p:cNvPr id="25" name="Скругленный прямоугольник 17">
            <a:extLst>
              <a:ext uri="{FF2B5EF4-FFF2-40B4-BE49-F238E27FC236}">
                <a16:creationId xmlns:a16="http://schemas.microsoft.com/office/drawing/2014/main" xmlns="" id="{F6AB466D-5B45-45E1-B400-0378D17A54EA}"/>
              </a:ext>
            </a:extLst>
          </p:cNvPr>
          <p:cNvSpPr/>
          <p:nvPr/>
        </p:nvSpPr>
        <p:spPr>
          <a:xfrm>
            <a:off x="7221951" y="5685581"/>
            <a:ext cx="4813723" cy="4970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Комната для умывания</a:t>
            </a:r>
          </a:p>
        </p:txBody>
      </p:sp>
      <p:sp>
        <p:nvSpPr>
          <p:cNvPr id="26" name="Скругленный прямоугольник 17">
            <a:extLst>
              <a:ext uri="{FF2B5EF4-FFF2-40B4-BE49-F238E27FC236}">
                <a16:creationId xmlns:a16="http://schemas.microsoft.com/office/drawing/2014/main" xmlns="" id="{F7EC6DA9-B38A-478F-91C4-5D070A17C6A9}"/>
              </a:ext>
            </a:extLst>
          </p:cNvPr>
          <p:cNvSpPr/>
          <p:nvPr/>
        </p:nvSpPr>
        <p:spPr>
          <a:xfrm>
            <a:off x="7221950" y="6235968"/>
            <a:ext cx="4813723" cy="4970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Душевая;  Туалет</a:t>
            </a:r>
          </a:p>
        </p:txBody>
      </p:sp>
    </p:spTree>
    <p:extLst>
      <p:ext uri="{BB962C8B-B14F-4D97-AF65-F5344CB8AC3E}">
        <p14:creationId xmlns:p14="http://schemas.microsoft.com/office/powerpoint/2010/main" val="232690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0" y="1284953"/>
            <a:ext cx="5264209" cy="365451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39700" algn="l">
              <a:lnSpc>
                <a:spcPts val="2200"/>
              </a:lnSpc>
            </a:pPr>
            <a:r>
              <a:rPr lang="ru-RU" sz="2400" b="1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Военный городок</a:t>
            </a:r>
            <a:r>
              <a:rPr lang="ru-RU" sz="2400" b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 - территория с расположенными на ней зданиями и сооружениями, предназ­наченными для размещения одной или нескольких воинских частей. </a:t>
            </a:r>
          </a:p>
          <a:p>
            <a:pPr indent="139700" algn="l">
              <a:lnSpc>
                <a:spcPts val="2200"/>
              </a:lnSpc>
            </a:pPr>
            <a:r>
              <a:rPr lang="ru-RU" sz="2400" b="0" spc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   Военный </a:t>
            </a:r>
            <a:r>
              <a:rPr lang="ru-RU" sz="2400" b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городок должен иметь ограждение, препятствующее проникновению на его территорию посторонних лиц. В ночное время территория военного городка должна быть освещена.</a:t>
            </a:r>
            <a:endParaRPr lang="ru-RU" sz="2400" b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Arial Narrow" panose="020B0606020202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209" y="1306755"/>
            <a:ext cx="6927791" cy="55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времени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0" y="1267382"/>
            <a:ext cx="6050422" cy="298842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Распорядок дня и регламент служебного времени </a:t>
            </a: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устанавливает командир воинской части на период обучения.</a:t>
            </a:r>
          </a:p>
          <a:p>
            <a:pPr indent="457200"/>
            <a:r>
              <a:rPr lang="ru-RU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Распорядок </a:t>
            </a:r>
            <a:r>
              <a:rPr lang="ru-RU" sz="2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дня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воинской части определяет по времени выполнение основных мероприятий повседневной деятельности, учебы и быта личного состава подразделений и штаба воинской части.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422" y="2035137"/>
            <a:ext cx="6141577" cy="4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3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Распорядок дня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012" y="1284953"/>
            <a:ext cx="6187976" cy="55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Распорядок дня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570" y="1306755"/>
            <a:ext cx="5864860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№2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 </a:t>
            </a:r>
          </a:p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командира подразделения по обеспечению сохранности оружия и боеприпасов. Караульная служба, подготовка и несение караульной службы. Гарнизонная служба, состав гарнизонного наряда</a:t>
            </a:r>
            <a:r>
              <a:rPr lang="ru-RU" sz="3200" b="1" dirty="0">
                <a:solidFill>
                  <a:schemeClr val="tx1"/>
                </a:solidFill>
              </a:rPr>
              <a:t>. </a:t>
            </a:r>
            <a:endParaRPr lang="ru-RU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51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" y="1306756"/>
            <a:ext cx="5409488" cy="24277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>
              <a:lnSpc>
                <a:spcPts val="1800"/>
              </a:lnSpc>
            </a:pPr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Суточный наряд назначается 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поддержания внутреннего порядка, охраны личного состава, вооружения, военной техники и боеприпасов, помещений и другого военного имущества воинской части (подразделения), контроля за состоянием дел в подразделениях и своевременного принятия мер по предупреждению правонарушений.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55B82EA-D5E7-472B-974D-8B86A9A4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228" y="1400212"/>
            <a:ext cx="6457772" cy="53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6532"/>
            <a:ext cx="12192000" cy="6858000"/>
          </a:xfrm>
          <a:blipFill>
            <a:blip r:embed="rId3" cstate="print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1970088" indent="0" algn="ctr">
              <a:lnSpc>
                <a:spcPct val="100000"/>
              </a:lnSpc>
              <a:buNone/>
            </a:pPr>
            <a:endParaRPr lang="ru-RU" sz="3600" b="1" dirty="0"/>
          </a:p>
          <a:p>
            <a:pPr marL="0" indent="0" algn="ctr">
              <a:buNone/>
            </a:pPr>
            <a:endParaRPr lang="ru-RU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ПОДРАЗДЕЛЕНИЯМИ В МИРНОЕ ВРЕМЯ</a:t>
            </a:r>
          </a:p>
          <a:p>
            <a:pPr marL="0" indent="0" algn="ctr">
              <a:buNone/>
            </a:pPr>
            <a:r>
              <a:rPr lang="ru-RU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ема 3: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службы войск и безопасности военной службы.</a:t>
            </a:r>
          </a:p>
          <a:p>
            <a:pPr marL="0" indent="0" algn="ctr">
              <a:buNone/>
            </a:pP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Занятие № 1: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службы войск и безопасности военной службы.</a:t>
            </a:r>
          </a:p>
          <a:p>
            <a:pPr marL="0" indent="0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2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673068" y="1440158"/>
            <a:ext cx="4688636" cy="10526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СОСТАВ </a:t>
            </a:r>
          </a:p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СУТОЧНОГО  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ПОЛКОВОГО НАРЯДА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43199" y="3267963"/>
            <a:ext cx="4577678" cy="4259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ежурный по полку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43199" y="3769046"/>
            <a:ext cx="4591954" cy="4259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Помощник дежурного по полку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43199" y="4699073"/>
            <a:ext cx="4577678" cy="30023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Караул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221914" y="4613136"/>
            <a:ext cx="4813723" cy="4970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Дежурный по штабу полка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43198" y="5077321"/>
            <a:ext cx="4567923" cy="8407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Дежурный и дневальные по парку, а также механики-водители (водители) дежурных тягачей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54480" y="2524347"/>
            <a:ext cx="1948441" cy="41249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243199" y="4262801"/>
            <a:ext cx="4593918" cy="3503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Дежурное подразделение</a:t>
            </a:r>
          </a:p>
        </p:txBody>
      </p:sp>
      <p:sp>
        <p:nvSpPr>
          <p:cNvPr id="19" name="Скругленный прямоугольник 19">
            <a:extLst>
              <a:ext uri="{FF2B5EF4-FFF2-40B4-BE49-F238E27FC236}">
                <a16:creationId xmlns:a16="http://schemas.microsoft.com/office/drawing/2014/main" xmlns="" id="{532A1276-D4A9-4B13-A12E-A52DE4DA01D1}"/>
              </a:ext>
            </a:extLst>
          </p:cNvPr>
          <p:cNvSpPr/>
          <p:nvPr/>
        </p:nvSpPr>
        <p:spPr>
          <a:xfrm>
            <a:off x="7220284" y="3951653"/>
            <a:ext cx="4813723" cy="597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Дежурный по столовой и рабочие в столовую</a:t>
            </a: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246278" y="5172309"/>
            <a:ext cx="4813723" cy="4970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Дежурный сигналист-барабанщик</a:t>
            </a: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7221914" y="3271993"/>
            <a:ext cx="4813723" cy="5976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Дежурный и помощники </a:t>
            </a:r>
          </a:p>
          <a:p>
            <a:pPr marR="12700"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дежурного по КПП</a:t>
            </a:r>
          </a:p>
        </p:txBody>
      </p:sp>
      <p:sp>
        <p:nvSpPr>
          <p:cNvPr id="24" name="Скругленный прямоугольник 19">
            <a:extLst>
              <a:ext uri="{FF2B5EF4-FFF2-40B4-BE49-F238E27FC236}">
                <a16:creationId xmlns:a16="http://schemas.microsoft.com/office/drawing/2014/main" xmlns="" id="{D2368F36-B5C0-4961-B12F-9A5F19CC8B51}"/>
              </a:ext>
            </a:extLst>
          </p:cNvPr>
          <p:cNvSpPr/>
          <p:nvPr/>
        </p:nvSpPr>
        <p:spPr>
          <a:xfrm>
            <a:off x="243197" y="5986451"/>
            <a:ext cx="4591955" cy="79250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Д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ежурный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фельдшер или санитарный инструктор и дневальные по </a:t>
            </a: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мед.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пункту</a:t>
            </a:r>
          </a:p>
        </p:txBody>
      </p:sp>
      <p:sp>
        <p:nvSpPr>
          <p:cNvPr id="25" name="Скругленный прямоугольник 17">
            <a:extLst>
              <a:ext uri="{FF2B5EF4-FFF2-40B4-BE49-F238E27FC236}">
                <a16:creationId xmlns:a16="http://schemas.microsoft.com/office/drawing/2014/main" xmlns="" id="{F6AB466D-5B45-45E1-B400-0378D17A54EA}"/>
              </a:ext>
            </a:extLst>
          </p:cNvPr>
          <p:cNvSpPr/>
          <p:nvPr/>
        </p:nvSpPr>
        <p:spPr>
          <a:xfrm>
            <a:off x="7284963" y="5740516"/>
            <a:ext cx="4813723" cy="39011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Посыльные</a:t>
            </a:r>
          </a:p>
        </p:txBody>
      </p:sp>
      <p:sp>
        <p:nvSpPr>
          <p:cNvPr id="26" name="Скругленный прямоугольник 17">
            <a:extLst>
              <a:ext uri="{FF2B5EF4-FFF2-40B4-BE49-F238E27FC236}">
                <a16:creationId xmlns:a16="http://schemas.microsoft.com/office/drawing/2014/main" xmlns="" id="{F7EC6DA9-B38A-478F-91C4-5D070A17C6A9}"/>
              </a:ext>
            </a:extLst>
          </p:cNvPr>
          <p:cNvSpPr/>
          <p:nvPr/>
        </p:nvSpPr>
        <p:spPr>
          <a:xfrm>
            <a:off x="7284963" y="6201783"/>
            <a:ext cx="4813723" cy="4970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Пожарный наряд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083" y="1411006"/>
            <a:ext cx="5942033" cy="10818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483" y="1344985"/>
            <a:ext cx="5942033" cy="11834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883" y="1302400"/>
            <a:ext cx="5028417" cy="12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xmlns="" id="{E7F9F52E-0C96-43CD-AC5D-BACB27EB2A81}"/>
              </a:ext>
            </a:extLst>
          </p:cNvPr>
          <p:cNvSpPr/>
          <p:nvPr/>
        </p:nvSpPr>
        <p:spPr>
          <a:xfrm>
            <a:off x="0" y="1320286"/>
            <a:ext cx="4833257" cy="26107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Командиры подразделений, от которых назначается суточный наряд, </a:t>
            </a:r>
            <a:r>
              <a:rPr lang="ru-RU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отвечают за подбор личного состава и подготовку его к несению службы, за своевременное прибытие суточного наряда на занятие (инструктаж) к соответствующим </a:t>
            </a:r>
            <a:r>
              <a:rPr lang="ru-RU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должностным лицам полка и на развод</a:t>
            </a:r>
            <a:endParaRPr lang="ru-RU" sz="20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451172BE-78F3-44A0-82C3-98DCD871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37" y="1239820"/>
            <a:ext cx="7238163" cy="56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4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0" name="Багетная рамка 9"/>
          <p:cNvSpPr/>
          <p:nvPr/>
        </p:nvSpPr>
        <p:spPr>
          <a:xfrm>
            <a:off x="3898760" y="1284953"/>
            <a:ext cx="4089680" cy="1242863"/>
          </a:xfrm>
          <a:prstGeom prst="bevel">
            <a:avLst/>
          </a:prstGeom>
          <a:solidFill>
            <a:srgbClr val="FFFF00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день предшествующий заступлению в наряд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920668" y="3888061"/>
            <a:ext cx="4854011" cy="267686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Объявление состава наряда старшиной роты по окончании вечерней поверки. </a:t>
            </a:r>
          </a:p>
          <a:p>
            <a:pPr algn="ctr">
              <a:lnSpc>
                <a:spcPts val="2400"/>
              </a:lnSpc>
            </a:pPr>
            <a:r>
              <a:rPr lang="ru-RU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ночь, предшествующую наряду, лица, назначенные в наряд, должны быть освобождены от всех ви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дов занятий и работ.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53822" y="3864859"/>
            <a:ext cx="4854011" cy="25962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Подбор и назначение </a:t>
            </a:r>
            <a:endParaRPr lang="ru-RU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2400"/>
              </a:lnSpc>
            </a:pPr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личного </a:t>
            </a: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состава в наряд. </a:t>
            </a:r>
          </a:p>
          <a:p>
            <a:pPr algn="ctr">
              <a:lnSpc>
                <a:spcPts val="2400"/>
              </a:lnSpc>
            </a:pP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Проводит старшина роты совместно с командирами взводов и их заместителями, после чего представляет список на утверждение командиру роты</a:t>
            </a: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xmlns="" id="{730F905D-8303-4D81-ACA0-5B76D4546713}"/>
              </a:ext>
            </a:extLst>
          </p:cNvPr>
          <p:cNvSpPr/>
          <p:nvPr/>
        </p:nvSpPr>
        <p:spPr>
          <a:xfrm rot="2069118">
            <a:off x="4937379" y="2591205"/>
            <a:ext cx="732427" cy="11944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xmlns="" id="{4ECB146F-3194-40F4-8A39-6CBAC7933E5F}"/>
              </a:ext>
            </a:extLst>
          </p:cNvPr>
          <p:cNvSpPr/>
          <p:nvPr/>
        </p:nvSpPr>
        <p:spPr>
          <a:xfrm rot="19404979">
            <a:off x="6182074" y="2600384"/>
            <a:ext cx="747151" cy="11896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41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суточного наряда и его подготовка.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0" name="Багетная рамка 9"/>
          <p:cNvSpPr/>
          <p:nvPr/>
        </p:nvSpPr>
        <p:spPr>
          <a:xfrm>
            <a:off x="3898760" y="1284953"/>
            <a:ext cx="4089680" cy="1242863"/>
          </a:xfrm>
          <a:prstGeom prst="bevel">
            <a:avLst/>
          </a:prstGeom>
          <a:solidFill>
            <a:srgbClr val="FFFF00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день 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заступления в наряд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0" y="3683264"/>
            <a:ext cx="4854011" cy="6039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Отдых (сон)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xmlns="" id="{730F905D-8303-4D81-ACA0-5B76D4546713}"/>
              </a:ext>
            </a:extLst>
          </p:cNvPr>
          <p:cNvSpPr/>
          <p:nvPr/>
        </p:nvSpPr>
        <p:spPr>
          <a:xfrm rot="2069118">
            <a:off x="5161566" y="2560845"/>
            <a:ext cx="732427" cy="11908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xmlns="" id="{4ECB146F-3194-40F4-8A39-6CBAC7933E5F}"/>
              </a:ext>
            </a:extLst>
          </p:cNvPr>
          <p:cNvSpPr/>
          <p:nvPr/>
        </p:nvSpPr>
        <p:spPr>
          <a:xfrm rot="19404979">
            <a:off x="6326606" y="2563588"/>
            <a:ext cx="747151" cy="11896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20">
            <a:extLst>
              <a:ext uri="{FF2B5EF4-FFF2-40B4-BE49-F238E27FC236}">
                <a16:creationId xmlns:a16="http://schemas.microsoft.com/office/drawing/2014/main" xmlns="" id="{3D4088FD-35D6-4C8B-A059-0884CF5CC306}"/>
              </a:ext>
            </a:extLst>
          </p:cNvPr>
          <p:cNvSpPr/>
          <p:nvPr/>
        </p:nvSpPr>
        <p:spPr>
          <a:xfrm>
            <a:off x="7154753" y="3683263"/>
            <a:ext cx="4854011" cy="7704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Осмотр и инструктаж </a:t>
            </a:r>
          </a:p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наряда старшиной роты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Скругленный прямоугольник 20">
            <a:extLst>
              <a:ext uri="{FF2B5EF4-FFF2-40B4-BE49-F238E27FC236}">
                <a16:creationId xmlns:a16="http://schemas.microsoft.com/office/drawing/2014/main" xmlns="" id="{BA82A927-B30A-4BB7-AF4E-D8F241F04E56}"/>
              </a:ext>
            </a:extLst>
          </p:cNvPr>
          <p:cNvSpPr/>
          <p:nvPr/>
        </p:nvSpPr>
        <p:spPr>
          <a:xfrm>
            <a:off x="-3" y="4416698"/>
            <a:ext cx="4854011" cy="553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Подготовка внешнего вида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Скругленный прямоугольник 20">
            <a:extLst>
              <a:ext uri="{FF2B5EF4-FFF2-40B4-BE49-F238E27FC236}">
                <a16:creationId xmlns:a16="http://schemas.microsoft.com/office/drawing/2014/main" xmlns="" id="{A6C0F9F4-156E-4AFE-B76C-8902CDB85E17}"/>
              </a:ext>
            </a:extLst>
          </p:cNvPr>
          <p:cNvSpPr/>
          <p:nvPr/>
        </p:nvSpPr>
        <p:spPr>
          <a:xfrm>
            <a:off x="-2" y="5186954"/>
            <a:ext cx="4854011" cy="9190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Практическая подготовка 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(проводит старшина роты или др. должностное лицо)</a:t>
            </a:r>
          </a:p>
        </p:txBody>
      </p:sp>
      <p:sp>
        <p:nvSpPr>
          <p:cNvPr id="15" name="Скругленный прямоугольник 20">
            <a:extLst>
              <a:ext uri="{FF2B5EF4-FFF2-40B4-BE49-F238E27FC236}">
                <a16:creationId xmlns:a16="http://schemas.microsoft.com/office/drawing/2014/main" xmlns="" id="{1F488E23-CA20-426D-A520-A5BC6702D97A}"/>
              </a:ext>
            </a:extLst>
          </p:cNvPr>
          <p:cNvSpPr/>
          <p:nvPr/>
        </p:nvSpPr>
        <p:spPr>
          <a:xfrm>
            <a:off x="32739" y="6212801"/>
            <a:ext cx="4854011" cy="5497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Получение оружия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Скругленный прямоугольник 20">
            <a:extLst>
              <a:ext uri="{FF2B5EF4-FFF2-40B4-BE49-F238E27FC236}">
                <a16:creationId xmlns:a16="http://schemas.microsoft.com/office/drawing/2014/main" xmlns="" id="{0BFF479B-E57F-4799-881B-721E6F04585A}"/>
              </a:ext>
            </a:extLst>
          </p:cNvPr>
          <p:cNvSpPr/>
          <p:nvPr/>
        </p:nvSpPr>
        <p:spPr>
          <a:xfrm>
            <a:off x="7154753" y="4573305"/>
            <a:ext cx="4854011" cy="6870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Следование к месту развода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Скругленный прямоугольник 20">
            <a:extLst>
              <a:ext uri="{FF2B5EF4-FFF2-40B4-BE49-F238E27FC236}">
                <a16:creationId xmlns:a16="http://schemas.microsoft.com/office/drawing/2014/main" xmlns="" id="{1048CFA1-8894-4629-944C-007806505589}"/>
              </a:ext>
            </a:extLst>
          </p:cNvPr>
          <p:cNvSpPr/>
          <p:nvPr/>
        </p:nvSpPr>
        <p:spPr>
          <a:xfrm>
            <a:off x="7154753" y="5357886"/>
            <a:ext cx="4854011" cy="6870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Развод суточного наряда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1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Сохранность оружия и боеприпасов.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16698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0" name="Багетная рамка 9"/>
          <p:cNvSpPr/>
          <p:nvPr/>
        </p:nvSpPr>
        <p:spPr>
          <a:xfrm>
            <a:off x="3307580" y="1283186"/>
            <a:ext cx="5576837" cy="1683737"/>
          </a:xfrm>
          <a:prstGeom prst="bevel">
            <a:avLst/>
          </a:prstGeom>
          <a:solidFill>
            <a:srgbClr val="FFFF00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39700" algn="ctr"/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Командиры (начальники) 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несут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ответственность за сохранность и состояние оружия и боеприпа­сов в подчиненных частях и подразделениях и 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обязаны:</a:t>
            </a:r>
            <a:endParaRPr lang="ru-RU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73465" y="4284524"/>
            <a:ext cx="4580546" cy="969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остоянно иметь точные сведения о наличии и состоянии стрелкового оружия и боеприпасов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xmlns="" id="{730F905D-8303-4D81-ACA0-5B76D4546713}"/>
              </a:ext>
            </a:extLst>
          </p:cNvPr>
          <p:cNvSpPr/>
          <p:nvPr/>
        </p:nvSpPr>
        <p:spPr>
          <a:xfrm rot="2069118">
            <a:off x="4434074" y="2976054"/>
            <a:ext cx="732427" cy="1380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xmlns="" id="{4ECB146F-3194-40F4-8A39-6CBAC7933E5F}"/>
              </a:ext>
            </a:extLst>
          </p:cNvPr>
          <p:cNvSpPr/>
          <p:nvPr/>
        </p:nvSpPr>
        <p:spPr>
          <a:xfrm rot="19404979">
            <a:off x="6966647" y="2971634"/>
            <a:ext cx="747151" cy="114513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20">
            <a:extLst>
              <a:ext uri="{FF2B5EF4-FFF2-40B4-BE49-F238E27FC236}">
                <a16:creationId xmlns:a16="http://schemas.microsoft.com/office/drawing/2014/main" xmlns="" id="{3D4088FD-35D6-4C8B-A059-0884CF5CC306}"/>
              </a:ext>
            </a:extLst>
          </p:cNvPr>
          <p:cNvSpPr/>
          <p:nvPr/>
        </p:nvSpPr>
        <p:spPr>
          <a:xfrm>
            <a:off x="7255237" y="4072296"/>
            <a:ext cx="4734514" cy="14579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0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Обеспечить строгий порядок в организации их охраны, учета, хранения, выдачи и использования, исключающий возможности утрат и хищений</a:t>
            </a:r>
          </a:p>
        </p:txBody>
      </p:sp>
      <p:sp>
        <p:nvSpPr>
          <p:cNvPr id="18" name="Скругленный прямоугольник 20">
            <a:extLst>
              <a:ext uri="{FF2B5EF4-FFF2-40B4-BE49-F238E27FC236}">
                <a16:creationId xmlns:a16="http://schemas.microsoft.com/office/drawing/2014/main" xmlns="" id="{1048CFA1-8894-4629-944C-007806505589}"/>
              </a:ext>
            </a:extLst>
          </p:cNvPr>
          <p:cNvSpPr/>
          <p:nvPr/>
        </p:nvSpPr>
        <p:spPr>
          <a:xfrm>
            <a:off x="3548108" y="5574813"/>
            <a:ext cx="5215425" cy="113061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0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Организовать проверки состояния мест хранения стрелкового оружия и боеприпасов, немедлен­но принимать меры к устранению выявленных недостатков</a:t>
            </a:r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xmlns="" id="{B2A90BC1-5930-4D01-9526-3D9ECFB7CA47}"/>
              </a:ext>
            </a:extLst>
          </p:cNvPr>
          <p:cNvSpPr/>
          <p:nvPr/>
        </p:nvSpPr>
        <p:spPr>
          <a:xfrm>
            <a:off x="5729784" y="3040170"/>
            <a:ext cx="732427" cy="25346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03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Сохранность оружия и боеприпасов.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0FD462C-C6C8-41C7-A0C3-97C2ED46A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70" y="1150934"/>
            <a:ext cx="10309230" cy="57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Сохранность оружия и боеприпасов.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BA25540-0DC7-4D3A-8B80-5D846E197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1836"/>
            <a:ext cx="12192000" cy="5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1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Сохранность оружия и боеприпасов.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A91BE17-9E1D-45E3-B597-023722638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319" y="1306755"/>
            <a:ext cx="9480102" cy="5535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47269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Сохранность оружия и боеприпасов.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F5F786E-77BA-4DD7-A552-448CE3BD5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16" y="1231112"/>
            <a:ext cx="10418967" cy="55012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47538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командира подразделения по сохранности оружия и боеприпасов.</a:t>
            </a:r>
            <a:endParaRPr lang="ru-RU" sz="32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2E601AA-0688-454B-9C70-C363AE03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60" y="1284953"/>
            <a:ext cx="9616680" cy="5585297"/>
          </a:xfrm>
          <a:prstGeom prst="rect">
            <a:avLst/>
          </a:prstGeom>
          <a:solidFill>
            <a:srgbClr val="FFFF00"/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5569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911" y="20893"/>
            <a:ext cx="12192000" cy="6858000"/>
          </a:xfrm>
          <a:blipFill>
            <a:blip r:embed="rId3" cstate="print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Учебные вопросы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6911" y="2043269"/>
            <a:ext cx="12015387" cy="1321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войск и ее задачи. Учебно-материальная база службы войск. Внутренняя служба, размещение военнослужащих и содержание закрепленной территории, распределение времени и повседневных порядок. 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4721" y="3520183"/>
            <a:ext cx="11999765" cy="1383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Подбор суточного наряда и его подготовка. Работа командира подразделения по обеспечению сохранности оружия и боеприпасов. Караульная служба, подготовка и несение караульной службы. Гарнизонная служба, состав гарнизонного наряда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4721" y="5049190"/>
            <a:ext cx="11999765" cy="1684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Основные понятия и принципы организации безопасности военной службы. Работа командира подразделения по обеспечению безопасных условий военной службы. Система подготовки военнослужащих к выполнению требований безопасности при организации повседневной деятельности.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xmlns="" id="{8DBD7C51-9599-4BBB-BE71-5B682ACC3F51}"/>
              </a:ext>
            </a:extLst>
          </p:cNvPr>
          <p:cNvSpPr/>
          <p:nvPr/>
        </p:nvSpPr>
        <p:spPr>
          <a:xfrm>
            <a:off x="130629" y="1400035"/>
            <a:ext cx="5526593" cy="305138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Караульная служба - </a:t>
            </a: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совокупность постоянно проводимых в воинской части (подразделении) мероприятий по охране и обороне боевых знамен, хранилищ с вооружением, военной техникой, дру­гим военным имуществом и иных военных и государственных объектов, а также для охраны военно­служащих, содержащихся на гауптвахте и в дисциплинарной воинской</a:t>
            </a:r>
            <a:r>
              <a:rPr lang="ru-RU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части</a:t>
            </a:r>
            <a:endParaRPr lang="ru-RU" sz="2200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431BA02-793D-4B63-8EE5-7AC6BCC3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026" y="1284953"/>
            <a:ext cx="6553974" cy="55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7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47092F3-5086-4489-9818-E7F58840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9050"/>
            <a:ext cx="11796782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6C04677-B4DB-4DA7-9A3B-05983FDD0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94" y="1481159"/>
            <a:ext cx="11571211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580529B-9970-4638-BD83-40F97725F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393" y="1370407"/>
            <a:ext cx="8907028" cy="54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65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185CE6B-3434-4FCC-BD14-6654435D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9050"/>
            <a:ext cx="12192000" cy="54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Караульная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CEF060D-A4DF-48B8-A194-964B8BA56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1836"/>
            <a:ext cx="12192000" cy="55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Гарнизонная служба.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xmlns="" id="{8DBD7C51-9599-4BBB-BE71-5B682ACC3F51}"/>
              </a:ext>
            </a:extLst>
          </p:cNvPr>
          <p:cNvSpPr/>
          <p:nvPr/>
        </p:nvSpPr>
        <p:spPr>
          <a:xfrm>
            <a:off x="0" y="1284953"/>
            <a:ext cx="5988818" cy="40863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39700" algn="l">
              <a:lnSpc>
                <a:spcPts val="2400"/>
              </a:lnSpc>
            </a:pPr>
            <a:r>
              <a:rPr lang="ru-RU" sz="2200" b="1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Гарнизонная служба</a:t>
            </a:r>
            <a:r>
              <a:rPr lang="ru-RU" sz="2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совокупность постоянно проводимых мероприятий с целью обеспечить согласованность действий войск гарнизона при переводе с мирного на военное время, необходимые условия для их повседневной деятельности и подготовки, поддержание воинской дисциплины в гар­низоне, а также проведение гарнизонных мероприятий с участием войск.</a:t>
            </a:r>
            <a:endParaRPr lang="ru-RU" sz="2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39700" algn="l">
              <a:lnSpc>
                <a:spcPts val="2400"/>
              </a:lnSpc>
            </a:pPr>
            <a:r>
              <a:rPr lang="ru-RU" sz="2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Руководство гарнизонной службой в пределах гарнизона осуществляет начальник гарнизона.</a:t>
            </a:r>
            <a:endParaRPr lang="ru-RU" sz="2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431BA02-793D-4B63-8EE5-7AC6BCC3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84953"/>
            <a:ext cx="6096000" cy="55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Гарнизонная служба.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694552" y="1463018"/>
            <a:ext cx="4592096" cy="10526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Организация гарнизонной службы включает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30736" y="3263561"/>
            <a:ext cx="4582987" cy="4259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пределение границ гарнизона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30736" y="3786931"/>
            <a:ext cx="4566317" cy="67497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Назначение должностных лиц гарнизона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059683" y="3295802"/>
            <a:ext cx="4813723" cy="90924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Участие войск в парадах и других мероприятиях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30735" y="5248310"/>
            <a:ext cx="4542287" cy="5165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Организацию работы ВАИ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542233"/>
            <a:ext cx="1948441" cy="41249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230736" y="4579240"/>
            <a:ext cx="4566314" cy="5716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Назначение и подготовка гарнизонного наряда</a:t>
            </a: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43064" y="4373394"/>
            <a:ext cx="4878838" cy="229374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Отдание воинских почестей при встрече лиц, в честь которых назначен почетный караул, при от­крытии памятников, при погребении, при возложении венков к памятникам и могилам воинов, пав­ших в боях за свободу и независимость Отечества.</a:t>
            </a: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230735" y="5868807"/>
            <a:ext cx="4582988" cy="8399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участие войск в ликвидации последствий чрезвычайных обстоятельств</a:t>
            </a:r>
          </a:p>
        </p:txBody>
      </p:sp>
    </p:spTree>
    <p:extLst>
      <p:ext uri="{BB962C8B-B14F-4D97-AF65-F5344CB8AC3E}">
        <p14:creationId xmlns:p14="http://schemas.microsoft.com/office/powerpoint/2010/main" val="3923229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№3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52663" y="2283253"/>
            <a:ext cx="11686674" cy="3929540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понятия и принципы организации безопасности военной службы. Работа командира подразделения по обеспечению безопасных условий военной службы. Система подготовки военнослужащих к выполнению требований безопасности при организации повседневной 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9984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489"/>
            <a:ext cx="10515600" cy="135054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службы.</a:t>
            </a:r>
            <a:endParaRPr lang="ru-RU" sz="3600" b="1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xmlns="" id="{8DBD7C51-9599-4BBB-BE71-5B682ACC3F51}"/>
              </a:ext>
            </a:extLst>
          </p:cNvPr>
          <p:cNvSpPr/>
          <p:nvPr/>
        </p:nvSpPr>
        <p:spPr>
          <a:xfrm>
            <a:off x="0" y="1284953"/>
            <a:ext cx="4963886" cy="306598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indent="152400" algn="l"/>
            <a:r>
              <a:rPr lang="ru-RU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</a:t>
            </a:r>
            <a:r>
              <a:rPr lang="ru-RU" sz="2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состояние военной службы, обеспечивающее защищенность военнослужащих, местного населения и окружающей природной среды от угроз, возникающих при осуществлении деятельности ВС РФ.</a:t>
            </a:r>
            <a:endParaRPr lang="ru-RU" sz="2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431BA02-793D-4B63-8EE5-7AC6BCC30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321" y="1284953"/>
            <a:ext cx="7137679" cy="55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4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blipFill>
            <a:blip r:embed="rId3" cstate="print">
              <a:alphaModFix amt="48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литература: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0" y="2471350"/>
            <a:ext cx="11686674" cy="4209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>
              <a:buFont typeface="+mj-lt"/>
              <a:buAutoNum type="arabicPeriod"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Общевоинские уставы ВС РФ. М. ВИ. 2018.</a:t>
            </a:r>
          </a:p>
          <a:p>
            <a:pPr marL="514350" lvl="0" indent="-514350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2.  Абрамов А.С. Управление подразделениями в мирное время: учебник – М.: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Голден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2007. - 256с.</a:t>
            </a:r>
          </a:p>
          <a:p>
            <a:pPr marL="514350" lvl="0" indent="-514350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3.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Приказ МО РФ № 90, от 28 февраля 1996 года, «Об организации учета, хранения и выдачи стрелкового оружия и боеприпасов к нему, а также инженерных боеприпасов в Вооруженных силах Российской Федерации».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/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352">
        <p:split orient="vert"/>
      </p:transition>
    </mc:Choice>
    <mc:Fallback xmlns="">
      <p:transition spd="slow" advTm="39352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Овал 8"/>
          <p:cNvSpPr/>
          <p:nvPr/>
        </p:nvSpPr>
        <p:spPr>
          <a:xfrm>
            <a:off x="3528754" y="1659144"/>
            <a:ext cx="4923692" cy="11605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 (начальник) организует рабо­ту по следующим направлениям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862841"/>
            <a:ext cx="1948441" cy="3804302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478563" y="3807834"/>
            <a:ext cx="4359574" cy="152100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роведение мероприятий медицинского обеспечения безопасности военной службы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43064" y="3807834"/>
            <a:ext cx="4667224" cy="28593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Обеспечение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травмобезопасности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и безаварийности при несении боевого дежурства (боевой службы), караульной и внутренней служб, в ходе боевой подготовки, эксплуатации вооружения и во­енной техники, проведения ремонтно-строительных работ, а также при выполнении других задач по­вседневной деятельности</a:t>
            </a: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478563" y="5541354"/>
            <a:ext cx="4335159" cy="11605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Организация пожарной безопасности и проведение мероприятий по охране окружающей среды</a:t>
            </a:r>
          </a:p>
        </p:txBody>
      </p:sp>
    </p:spTree>
    <p:extLst>
      <p:ext uri="{BB962C8B-B14F-4D97-AF65-F5344CB8AC3E}">
        <p14:creationId xmlns:p14="http://schemas.microsoft.com/office/powerpoint/2010/main" val="1548375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172499" y="3807835"/>
            <a:ext cx="4665638" cy="7727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Руководит обучением личного состава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313162" y="5021337"/>
            <a:ext cx="4878838" cy="8739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Содержанием (совершенствованием) УМТБ службы войск (стенды, места инструктажа)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172499" y="4681778"/>
            <a:ext cx="4706340" cy="85589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Выявление вредных и опасных факторов воздействующих на личный состав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896880" y="1324910"/>
            <a:ext cx="4187440" cy="12248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</a:p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командира подразделения по обеспечению безопасности военной службы</a:t>
            </a:r>
            <a:endParaRPr lang="ru-RU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152148" y="5638906"/>
            <a:ext cx="4706340" cy="85589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Выявление опасных объектов в районе дислокации подразделения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295464" y="3960234"/>
            <a:ext cx="4878838" cy="8739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Расследование фактов получения травм личным составом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896880" y="2638648"/>
            <a:ext cx="4289988" cy="9694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131797" y="4152601"/>
            <a:ext cx="4665638" cy="7727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Разработку документов по безопасности военной службы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52014" y="5390608"/>
            <a:ext cx="4878838" cy="8739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Выполнение требований безопасности в ходе боевой подготовки, эксплуатации ВВТ и хозяйственных работ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131797" y="5410658"/>
            <a:ext cx="4706340" cy="85589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Проведение периодических специальных занятий, инструктажей личного состава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896880" y="1324910"/>
            <a:ext cx="4187440" cy="12248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</a:p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командира подразделения по обеспечению безопасности военной службы</a:t>
            </a:r>
            <a:endParaRPr lang="ru-RU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52014" y="4147410"/>
            <a:ext cx="4878838" cy="8739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Создание безопасных условий исполнения личным составом обязанностей военной службы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896880" y="2638648"/>
            <a:ext cx="4289988" cy="9694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ОРГАНИЗУЕТ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36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военной службы.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8403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Скругленный прямоугольник 14">
            <a:extLst>
              <a:ext uri="{FF2B5EF4-FFF2-40B4-BE49-F238E27FC236}">
                <a16:creationId xmlns:a16="http://schemas.microsoft.com/office/drawing/2014/main" xmlns="" id="{1EAF4E1B-C27D-4580-B5D7-EA5545011413}"/>
              </a:ext>
            </a:extLst>
          </p:cNvPr>
          <p:cNvSpPr/>
          <p:nvPr/>
        </p:nvSpPr>
        <p:spPr>
          <a:xfrm>
            <a:off x="131797" y="4152600"/>
            <a:ext cx="4665638" cy="8687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Работу командиров подчинённых подразделений по ОБВС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52014" y="5153517"/>
            <a:ext cx="4878838" cy="124947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Укомплектованность штатными и исправными приборами, инструментом, принадлежностями и средствами  защиты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131797" y="5153517"/>
            <a:ext cx="4706340" cy="7520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Подготовку личного состава по соблюдению требований БВС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896880" y="1324910"/>
            <a:ext cx="4187440" cy="122486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</a:p>
          <a:p>
            <a:pPr algn="ctr">
              <a:lnSpc>
                <a:spcPts val="2200"/>
              </a:lnSpc>
            </a:pPr>
            <a:r>
              <a:rPr lang="ru-RU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командира подразделения по обеспечению безопасности военной службы</a:t>
            </a:r>
            <a:endParaRPr lang="ru-RU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xmlns="" id="{3D2D6A46-92C6-40CB-A412-797D1D2EB47E}"/>
              </a:ext>
            </a:extLst>
          </p:cNvPr>
          <p:cNvSpPr/>
          <p:nvPr/>
        </p:nvSpPr>
        <p:spPr>
          <a:xfrm>
            <a:off x="7152014" y="4147410"/>
            <a:ext cx="4878838" cy="8739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  <a:spcBef>
                <a:spcPts val="180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Соблюдение личным составом требований безопасности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367043" y="2638648"/>
            <a:ext cx="5110385" cy="969486"/>
          </a:xfrm>
          <a:prstGeom prst="downArrow">
            <a:avLst>
              <a:gd name="adj1" fmla="val 50000"/>
              <a:gd name="adj2" fmla="val 491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КОНТРОЛИРУЕТ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9">
            <a:extLst>
              <a:ext uri="{FF2B5EF4-FFF2-40B4-BE49-F238E27FC236}">
                <a16:creationId xmlns:a16="http://schemas.microsoft.com/office/drawing/2014/main" xmlns="" id="{302C98E4-FF63-41F2-B5E6-622AE8CC74C1}"/>
              </a:ext>
            </a:extLst>
          </p:cNvPr>
          <p:cNvSpPr/>
          <p:nvPr/>
        </p:nvSpPr>
        <p:spPr>
          <a:xfrm>
            <a:off x="131797" y="6037709"/>
            <a:ext cx="4706340" cy="7520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2700" lvl="0" algn="ctr">
              <a:lnSpc>
                <a:spcPts val="22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Качество проведения технических мероприятий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706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67643" y="1567544"/>
            <a:ext cx="7854043" cy="845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самостоятельную подготовку:</a:t>
            </a:r>
          </a:p>
        </p:txBody>
      </p:sp>
    </p:spTree>
    <p:extLst>
      <p:ext uri="{BB962C8B-B14F-4D97-AF65-F5344CB8AC3E}">
        <p14:creationId xmlns:p14="http://schemas.microsoft.com/office/powerpoint/2010/main" val="168821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УПМВ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solidFill>
                <a:schemeClr val="tx1"/>
              </a:solidFill>
            </a:endParaRPr>
          </a:p>
          <a:p>
            <a:pPr algn="ctr"/>
            <a:r>
              <a:rPr lang="ru-RU" sz="3600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7500" y="1422085"/>
            <a:ext cx="6310563" cy="528530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вопрос №1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52663" y="2808239"/>
            <a:ext cx="11686674" cy="2863249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8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войск и ее задачи. Учебно-материальная база службы войск. Внутренняя служба, размещение военнослужащих и содержание закрепленной территории, распределение времени и повседневных порядок.</a:t>
            </a:r>
          </a:p>
        </p:txBody>
      </p:sp>
    </p:spTree>
    <p:extLst>
      <p:ext uri="{BB962C8B-B14F-4D97-AF65-F5344CB8AC3E}">
        <p14:creationId xmlns:p14="http://schemas.microsoft.com/office/powerpoint/2010/main" val="328886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войск и ее 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" y="1306755"/>
            <a:ext cx="5988818" cy="351307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l">
              <a:lnSpc>
                <a:spcPts val="2400"/>
              </a:lnSpc>
            </a:pPr>
            <a:r>
              <a:rPr lang="ru-RU" sz="2400" b="1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Narrow" panose="020B0606020202030204" pitchFamily="34" charset="0"/>
              </a:rPr>
              <a:t>  Служба войск</a:t>
            </a:r>
            <a:r>
              <a:rPr lang="ru-RU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это повседневная воинская служба, обеспечивающая поддержание боевой го­товности воинских частей (подразделений), гарнизонов, соблюдение в них внутреннего порядка, требований безопасности военной службы, дисциплины и норм, установленных законами, общево­инскими уставами, наставлениями и другими служебными документами.</a:t>
            </a:r>
            <a:endParaRPr lang="ru-RU" sz="24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55B82EA-D5E7-472B-974D-8B86A9A4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69" y="1466795"/>
            <a:ext cx="6124931" cy="53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47"/>
          </a:xfrm>
        </p:spPr>
        <p:txBody>
          <a:bodyPr>
            <a:norm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войск и ее задачи</a:t>
            </a:r>
            <a:endParaRPr lang="ru-RU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0531" y="1056253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7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330730" y="1554870"/>
            <a:ext cx="3751603" cy="150543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ЗАДАЧИ СЛУЖБЫ ВОЙСК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0" y="4230168"/>
            <a:ext cx="3512321" cy="19998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рганизация внутренней службы и ру­ководство ею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548631" y="4230168"/>
            <a:ext cx="3315802" cy="19998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Организация гарнизонной службы и ру­ководство ею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978933" y="4129685"/>
            <a:ext cx="3094703" cy="21002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Организация караульной службы и ру­ководство ими</a:t>
            </a:r>
          </a:p>
        </p:txBody>
      </p:sp>
      <p:sp>
        <p:nvSpPr>
          <p:cNvPr id="12" name="Стрелка вниз 11"/>
          <p:cNvSpPr/>
          <p:nvPr/>
        </p:nvSpPr>
        <p:spPr>
          <a:xfrm>
            <a:off x="5774879" y="3144852"/>
            <a:ext cx="769122" cy="10853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 rot="3136559">
            <a:off x="3824099" y="2720782"/>
            <a:ext cx="769122" cy="185422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 rot="18319791">
            <a:off x="7881584" y="2666133"/>
            <a:ext cx="769122" cy="204275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52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485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Служба войск и ее задачи</a:t>
            </a:r>
            <a:endParaRPr lang="ru-RU" sz="40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307506" y="1194687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8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3084844" y="1374790"/>
            <a:ext cx="5787851" cy="12744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</a:t>
            </a:r>
          </a:p>
          <a:p>
            <a:pPr algn="ctr"/>
            <a:r>
              <a:rPr lang="ru-RU" sz="2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МЕРОПРИЯТИЯ СЛУЖБЫ ВОЙСК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87408" y="3293158"/>
            <a:ext cx="4428146" cy="9156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онтроль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 соблюдением порядка и правил размещения военносл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ужащих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59634" y="4351228"/>
            <a:ext cx="4522149" cy="12744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Точное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выполнение распорядка дня, регламента служебного времени и поддержание внутренне­го порядка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05927" y="5768057"/>
            <a:ext cx="4522149" cy="9156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Назначение, подготовка и несение службы суточным нарядом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263925" y="5625634"/>
            <a:ext cx="4694939" cy="10415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Обеспечение требований безопасности военной службы, и другие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234014" y="4652846"/>
            <a:ext cx="4754760" cy="7687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Отдание воинских почестей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204104" y="3377625"/>
            <a:ext cx="4669301" cy="11383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Участие войск в парадах и общественных мероприятиях</a:t>
            </a:r>
          </a:p>
        </p:txBody>
      </p:sp>
      <p:sp>
        <p:nvSpPr>
          <p:cNvPr id="21" name="Счетверенная стрелка 20"/>
          <p:cNvSpPr/>
          <p:nvPr/>
        </p:nvSpPr>
        <p:spPr>
          <a:xfrm>
            <a:off x="5016380" y="2739033"/>
            <a:ext cx="1948441" cy="3928110"/>
          </a:xfrm>
          <a:prstGeom prst="quad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32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Учебно-материальная база с</a:t>
            </a:r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лужбы войск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1177272"/>
            <a:ext cx="12192000" cy="107681"/>
          </a:xfrm>
          <a:prstGeom prst="line">
            <a:avLst/>
          </a:prstGeom>
          <a:ln w="1079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44"/>
            <a:ext cx="1524000" cy="1223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49490"/>
            <a:ext cx="1363579" cy="117372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1147013" y="293070"/>
            <a:ext cx="726393" cy="61428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" y="1306755"/>
            <a:ext cx="6067068" cy="364126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368300" algn="l">
              <a:lnSpc>
                <a:spcPts val="2400"/>
              </a:lnSpc>
            </a:pPr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Учебно-материальная база службы войск предназначена </a:t>
            </a:r>
            <a:r>
              <a:rPr lang="ru-RU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проведения занятий по изучению во­инских уставов, организованной и качественной подготовке личного состава суточного (гарнизонного) наряда к несению службы и должностных лиц, привлекаемых к проверке организации и несения служ­бы суточным (гарнизонным) нарядом, и решения других вопросов в системе мероприятий службы войск.</a:t>
            </a:r>
            <a:endParaRPr lang="ru-RU" sz="24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55B82EA-D5E7-472B-974D-8B86A9A4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69" y="1466795"/>
            <a:ext cx="6124931" cy="53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905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4|2.9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1804</Words>
  <Application>Microsoft Office PowerPoint</Application>
  <PresentationFormat>Произвольный</PresentationFormat>
  <Paragraphs>241</Paragraphs>
  <Slides>44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УПМВ </vt:lpstr>
      <vt:lpstr>Служба войск и ее задачи </vt:lpstr>
      <vt:lpstr>Служба войск и ее задачи</vt:lpstr>
      <vt:lpstr>Служба войск и ее задачи</vt:lpstr>
      <vt:lpstr>Учебно-материальная база службы войск </vt:lpstr>
      <vt:lpstr>Учебно-материальная база службы войск</vt:lpstr>
      <vt:lpstr>Внутренняя служба </vt:lpstr>
      <vt:lpstr>Внутренняя служба</vt:lpstr>
      <vt:lpstr>Размещение военнослужащих</vt:lpstr>
      <vt:lpstr>Размещение военнослужащих </vt:lpstr>
      <vt:lpstr>Распределение времени </vt:lpstr>
      <vt:lpstr>Распорядок дня </vt:lpstr>
      <vt:lpstr>Распорядок дня </vt:lpstr>
      <vt:lpstr>УПМВ </vt:lpstr>
      <vt:lpstr>Подбор суточного наряда и его подготовка. </vt:lpstr>
      <vt:lpstr>Подбор суточного наряда и его подготовка.</vt:lpstr>
      <vt:lpstr>Подбор суточного наряда и его подготовка.</vt:lpstr>
      <vt:lpstr>Подбор суточного наряда и его подготовка.</vt:lpstr>
      <vt:lpstr>Подбор суточного наряда и его подготовка.</vt:lpstr>
      <vt:lpstr>Сохранность оружия и боеприпасов.</vt:lpstr>
      <vt:lpstr>Сохранность оружия и боеприпасов.</vt:lpstr>
      <vt:lpstr>Сохранность оружия и боеприпасов.</vt:lpstr>
      <vt:lpstr>Сохранность оружия и боеприпасов.</vt:lpstr>
      <vt:lpstr>Сохранность оружия и боеприпасов.</vt:lpstr>
      <vt:lpstr>Работа командира подразделения по сохранности оружия и боеприпасов.</vt:lpstr>
      <vt:lpstr>Караульная служба.</vt:lpstr>
      <vt:lpstr>Караульная служба.</vt:lpstr>
      <vt:lpstr>Караульная служба.</vt:lpstr>
      <vt:lpstr>Караульная служба.</vt:lpstr>
      <vt:lpstr>Караульная служба.</vt:lpstr>
      <vt:lpstr>Караульная служба.</vt:lpstr>
      <vt:lpstr>Гарнизонная служба.</vt:lpstr>
      <vt:lpstr>Гарнизонная служба.</vt:lpstr>
      <vt:lpstr>УПМВ </vt:lpstr>
      <vt:lpstr>Безопасность военной службы.</vt:lpstr>
      <vt:lpstr>Безопасность военной службы.</vt:lpstr>
      <vt:lpstr>Безопасность военной службы.</vt:lpstr>
      <vt:lpstr>Безопасность военной службы.</vt:lpstr>
      <vt:lpstr>Безопасность военной службы.</vt:lpstr>
      <vt:lpstr>УПМВ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Personal</dc:creator>
  <cp:lastModifiedBy>Tufyak</cp:lastModifiedBy>
  <cp:revision>349</cp:revision>
  <cp:lastPrinted>2020-12-06T17:10:02Z</cp:lastPrinted>
  <dcterms:created xsi:type="dcterms:W3CDTF">2019-10-22T09:04:40Z</dcterms:created>
  <dcterms:modified xsi:type="dcterms:W3CDTF">2021-04-01T09:00:03Z</dcterms:modified>
</cp:coreProperties>
</file>